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88825"/>
  <p:notesSz cx="6858000" cy="9144000"/>
  <p:embeddedFontLst>
    <p:embeddedFont>
      <p:font typeface="Constantia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Book Antiqua"/>
      <p:regular r:id="rId37"/>
      <p:bold r:id="rId38"/>
      <p:italic r:id="rId39"/>
      <p:boldItalic r:id="rId40"/>
    </p:embeddedFont>
    <p:embeddedFont>
      <p:font typeface="Gill Sans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43" roundtripDataSignature="AMtx7mgTSzgmcbHFy4BxpvkE53tQAIf9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okAntiqua-boldItalic.fntdata"/><Relationship Id="rId20" Type="http://schemas.openxmlformats.org/officeDocument/2006/relationships/slide" Target="slides/slide15.xml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nstanti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nstantia-italic.fntdata"/><Relationship Id="rId30" Type="http://schemas.openxmlformats.org/officeDocument/2006/relationships/font" Target="fonts/Constantia-bold.fntdata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font" Target="fonts/Constantia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BookAntiqua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BookAntiqua-italic.fntdata"/><Relationship Id="rId16" Type="http://schemas.openxmlformats.org/officeDocument/2006/relationships/slide" Target="slides/slide11.xml"/><Relationship Id="rId38" Type="http://schemas.openxmlformats.org/officeDocument/2006/relationships/font" Target="fonts/BookAntiqu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019ac9e7e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a019ac9e7e_2_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019ac9e7e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a019ac9e7e_2_5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019ac9e7e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a019ac9e7e_2_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019ac9e7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a019ac9e7e_2_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019ac9e7e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a019ac9e7e_2_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019ac9e7e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a019ac9e7e_2_9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019ac9e7e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a019ac9e7e_7_8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019ac9e7e_7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a019ac9e7e_7_14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019ac9e7e_7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a019ac9e7e_7_10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019ac9e7e_7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a019ac9e7e_7_1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019ac9e7e_7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a019ac9e7e_7_17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019ac9e7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a019ac9e7e_2_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019ac9e7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a019ac9e7e_2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019ac9e7e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a019ac9e7e_2_3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>
            <p:ph idx="2" type="pic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" name="Google Shape;16;p12"/>
          <p:cNvSpPr txBox="1"/>
          <p:nvPr>
            <p:ph type="title"/>
          </p:nvPr>
        </p:nvSpPr>
        <p:spPr>
          <a:xfrm>
            <a:off x="415988" y="2743200"/>
            <a:ext cx="11356848" cy="16276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6600"/>
              <a:buFont typeface="Book Antiqua"/>
              <a:buNone/>
              <a:defRPr b="0" sz="6600" cap="none">
                <a:solidFill>
                  <a:srgbClr val="F3E8D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1380680" y="4901184"/>
            <a:ext cx="9427464" cy="987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rgbClr val="FFD04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/>
          <p:nvPr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rgbClr val="FFD0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/>
          <p:nvPr>
            <p:ph idx="2" type="pic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5" name="Google Shape;75;p21"/>
          <p:cNvSpPr txBox="1"/>
          <p:nvPr>
            <p:ph type="title"/>
          </p:nvPr>
        </p:nvSpPr>
        <p:spPr>
          <a:xfrm>
            <a:off x="640081" y="640080"/>
            <a:ext cx="3200400" cy="2084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  <a:defRPr b="0" sz="4800" cap="none">
                <a:solidFill>
                  <a:srgbClr val="F3E8D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/>
          <p:nvPr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rgbClr val="FFD0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4873753" y="850260"/>
            <a:ext cx="2276856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rgbClr val="FFD04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4873753" y="1380612"/>
            <a:ext cx="2276856" cy="131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600"/>
              <a:buChar char="•"/>
              <a:defRPr sz="1600">
                <a:solidFill>
                  <a:srgbClr val="F3E8D3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79" name="Google Shape;79;p21"/>
          <p:cNvSpPr txBox="1"/>
          <p:nvPr>
            <p:ph idx="4" type="body"/>
          </p:nvPr>
        </p:nvSpPr>
        <p:spPr>
          <a:xfrm>
            <a:off x="4873753" y="2807076"/>
            <a:ext cx="2276856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rgbClr val="FFD04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21"/>
          <p:cNvSpPr txBox="1"/>
          <p:nvPr>
            <p:ph idx="5" type="body"/>
          </p:nvPr>
        </p:nvSpPr>
        <p:spPr>
          <a:xfrm>
            <a:off x="4873753" y="3291708"/>
            <a:ext cx="2276856" cy="131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600"/>
              <a:buChar char="•"/>
              <a:defRPr sz="1600">
                <a:solidFill>
                  <a:srgbClr val="F3E8D3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F3E8D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41D1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341D10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341D1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341D1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341D1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341D1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341D1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341D1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341D1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341D1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1220660" y="2386584"/>
            <a:ext cx="9747504" cy="4014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220660" y="640080"/>
            <a:ext cx="9747504" cy="1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 Antiqu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0" type="dt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 Antiqua"/>
              <a:buNone/>
              <a:defRPr b="0"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1218883" y="1803400"/>
            <a:ext cx="6602281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8125883" y="1803400"/>
            <a:ext cx="284406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9" name="Google Shape;99;p25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0" type="dt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chemeClr val="accen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 Antiqua"/>
              <a:buNone/>
              <a:defRPr b="0" sz="4800"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descr="An empty placeholder to add an image. Click on the placeholder and select the image that you wish to add." id="105" name="Google Shape;105;p26"/>
          <p:cNvSpPr/>
          <p:nvPr>
            <p:ph idx="2" type="pic"/>
          </p:nvPr>
        </p:nvSpPr>
        <p:spPr>
          <a:xfrm>
            <a:off x="1338739" y="1925320"/>
            <a:ext cx="6362567" cy="402336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8125883" y="1803401"/>
            <a:ext cx="2844060" cy="4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0" type="dt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picture">
  <p:cSld name="Title, content, and pictur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/>
          <p:nvPr>
            <p:ph idx="2" type="pic"/>
          </p:nvPr>
        </p:nvSpPr>
        <p:spPr>
          <a:xfrm>
            <a:off x="7918577" y="0"/>
            <a:ext cx="427024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" name="Google Shape;21;p13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13"/>
          <p:cNvCxnSpPr/>
          <p:nvPr/>
        </p:nvCxnSpPr>
        <p:spPr>
          <a:xfrm>
            <a:off x="1522413" y="2743200"/>
            <a:ext cx="0" cy="4114800"/>
          </a:xfrm>
          <a:prstGeom prst="straightConnector1">
            <a:avLst/>
          </a:prstGeom>
          <a:noFill/>
          <a:ln cap="flat" cmpd="sng" w="25400">
            <a:solidFill>
              <a:srgbClr val="341D1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1828800" y="2743200"/>
            <a:ext cx="5102352" cy="215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type="title"/>
          </p:nvPr>
        </p:nvSpPr>
        <p:spPr>
          <a:xfrm>
            <a:off x="640080" y="640080"/>
            <a:ext cx="6858000" cy="1700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wo content, and picture">
  <p:cSld name="Title, two content, and pictur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>
            <p:ph idx="2" type="pic"/>
          </p:nvPr>
        </p:nvSpPr>
        <p:spPr>
          <a:xfrm>
            <a:off x="0" y="0"/>
            <a:ext cx="335584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8" name="Google Shape;28;p14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4178808" y="2862072"/>
            <a:ext cx="7397496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type="title"/>
          </p:nvPr>
        </p:nvSpPr>
        <p:spPr>
          <a:xfrm>
            <a:off x="4178808" y="640080"/>
            <a:ext cx="7397496" cy="1773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3" type="body"/>
          </p:nvPr>
        </p:nvSpPr>
        <p:spPr>
          <a:xfrm>
            <a:off x="4160520" y="4846320"/>
            <a:ext cx="7397496" cy="1170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/>
          <p:nvPr>
            <p:ph idx="2" type="pic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5" name="Google Shape;35;p15"/>
          <p:cNvSpPr txBox="1"/>
          <p:nvPr>
            <p:ph type="title"/>
          </p:nvPr>
        </p:nvSpPr>
        <p:spPr>
          <a:xfrm>
            <a:off x="415988" y="3657600"/>
            <a:ext cx="11356848" cy="941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  <a:defRPr b="0" sz="4800" cap="none">
                <a:solidFill>
                  <a:srgbClr val="F3E8D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" type="body"/>
          </p:nvPr>
        </p:nvSpPr>
        <p:spPr>
          <a:xfrm>
            <a:off x="1380680" y="5129784"/>
            <a:ext cx="9427464" cy="987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rgbClr val="FFD04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5"/>
          <p:cNvSpPr/>
          <p:nvPr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rgbClr val="FFD0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/>
          <p:nvPr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Google Shape;40;p16"/>
          <p:cNvSpPr/>
          <p:nvPr>
            <p:ph idx="2" type="pic"/>
          </p:nvPr>
        </p:nvSpPr>
        <p:spPr>
          <a:xfrm>
            <a:off x="0" y="0"/>
            <a:ext cx="890625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1" name="Google Shape;41;p16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16"/>
          <p:cNvCxnSpPr/>
          <p:nvPr/>
        </p:nvCxnSpPr>
        <p:spPr>
          <a:xfrm>
            <a:off x="4570412" y="3886200"/>
            <a:ext cx="6871852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" name="Google Shape;44;p16"/>
          <p:cNvCxnSpPr/>
          <p:nvPr/>
        </p:nvCxnSpPr>
        <p:spPr>
          <a:xfrm>
            <a:off x="11444684" y="3886200"/>
            <a:ext cx="744141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" name="Google Shape;45;p16"/>
          <p:cNvSpPr txBox="1"/>
          <p:nvPr>
            <p:ph type="title"/>
          </p:nvPr>
        </p:nvSpPr>
        <p:spPr>
          <a:xfrm>
            <a:off x="4434840" y="1389888"/>
            <a:ext cx="6327648" cy="2304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41D10"/>
              </a:buClr>
              <a:buSzPts val="4800"/>
              <a:buFont typeface="Book Antiqua"/>
              <a:buNone/>
              <a:defRPr>
                <a:solidFill>
                  <a:srgbClr val="341D1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5230368" y="3813048"/>
            <a:ext cx="2112264" cy="7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 cap="none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6"/>
          <p:cNvSpPr txBox="1"/>
          <p:nvPr>
            <p:ph idx="3" type="body"/>
          </p:nvPr>
        </p:nvSpPr>
        <p:spPr>
          <a:xfrm>
            <a:off x="5230368" y="4617720"/>
            <a:ext cx="1901952" cy="131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48" name="Google Shape;48;p16"/>
          <p:cNvSpPr txBox="1"/>
          <p:nvPr>
            <p:ph idx="4" type="body"/>
          </p:nvPr>
        </p:nvSpPr>
        <p:spPr>
          <a:xfrm>
            <a:off x="8074152" y="3813048"/>
            <a:ext cx="1901952" cy="7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 cap="none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5" type="body"/>
          </p:nvPr>
        </p:nvSpPr>
        <p:spPr>
          <a:xfrm>
            <a:off x="8074152" y="4617720"/>
            <a:ext cx="1901952" cy="131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wo content, and picture 2">
  <p:cSld name="Title, two content, and picture 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/>
          <p:nvPr>
            <p:ph idx="2" type="pic"/>
          </p:nvPr>
        </p:nvSpPr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" name="Google Shape;52;p17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7"/>
          <p:cNvSpPr txBox="1"/>
          <p:nvPr>
            <p:ph idx="1" type="body"/>
          </p:nvPr>
        </p:nvSpPr>
        <p:spPr>
          <a:xfrm>
            <a:off x="640080" y="2679192"/>
            <a:ext cx="7242048" cy="1170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type="title"/>
          </p:nvPr>
        </p:nvSpPr>
        <p:spPr>
          <a:xfrm>
            <a:off x="640080" y="640080"/>
            <a:ext cx="6858000" cy="1700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  <a:defRPr>
                <a:solidFill>
                  <a:srgbClr val="F3E8D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3" type="body"/>
          </p:nvPr>
        </p:nvSpPr>
        <p:spPr>
          <a:xfrm>
            <a:off x="640080" y="4059936"/>
            <a:ext cx="7242048" cy="213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3E8D3"/>
              </a:buClr>
              <a:buSzPts val="1200"/>
              <a:buChar char="•"/>
              <a:defRPr sz="1200">
                <a:solidFill>
                  <a:srgbClr val="F3E8D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type="title"/>
          </p:nvPr>
        </p:nvSpPr>
        <p:spPr>
          <a:xfrm>
            <a:off x="914400" y="1444752"/>
            <a:ext cx="10360152" cy="4416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CBC8"/>
              </a:buClr>
              <a:buSzPts val="4000"/>
              <a:buFont typeface="Book Antiqua"/>
              <a:buNone/>
              <a:defRPr b="0" sz="4000" cap="none">
                <a:solidFill>
                  <a:srgbClr val="E6CBC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" type="body"/>
          </p:nvPr>
        </p:nvSpPr>
        <p:spPr>
          <a:xfrm>
            <a:off x="7543800" y="5495544"/>
            <a:ext cx="4494212" cy="484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rgbClr val="FFD04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60" name="Google Shape;60;p18"/>
          <p:cNvCxnSpPr/>
          <p:nvPr/>
        </p:nvCxnSpPr>
        <p:spPr>
          <a:xfrm>
            <a:off x="7618412" y="6172200"/>
            <a:ext cx="4570413" cy="0"/>
          </a:xfrm>
          <a:prstGeom prst="straightConnector1">
            <a:avLst/>
          </a:prstGeom>
          <a:noFill/>
          <a:ln cap="flat" cmpd="sng" w="25400">
            <a:solidFill>
              <a:srgbClr val="FFD04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">
  <p:cSld name="Question">
    <p:bg>
      <p:bgPr>
        <a:solidFill>
          <a:schemeClr val="accen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9"/>
          <p:cNvCxnSpPr/>
          <p:nvPr/>
        </p:nvCxnSpPr>
        <p:spPr>
          <a:xfrm>
            <a:off x="0" y="6400800"/>
            <a:ext cx="12188825" cy="0"/>
          </a:xfrm>
          <a:prstGeom prst="straightConnector1">
            <a:avLst/>
          </a:prstGeom>
          <a:noFill/>
          <a:ln cap="flat" cmpd="sng" w="25400">
            <a:solidFill>
              <a:srgbClr val="4E2B1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9"/>
          <p:cNvSpPr/>
          <p:nvPr>
            <p:ph idx="2" type="pic"/>
          </p:nvPr>
        </p:nvSpPr>
        <p:spPr>
          <a:xfrm>
            <a:off x="91440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4" name="Google Shape;64;p19"/>
          <p:cNvSpPr txBox="1"/>
          <p:nvPr>
            <p:ph type="title"/>
          </p:nvPr>
        </p:nvSpPr>
        <p:spPr>
          <a:xfrm>
            <a:off x="841248" y="2414016"/>
            <a:ext cx="7013448" cy="337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41D10"/>
              </a:buClr>
              <a:buSzPts val="4800"/>
              <a:buFont typeface="Book Antiqua"/>
              <a:buNone/>
              <a:defRPr>
                <a:solidFill>
                  <a:srgbClr val="341D1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nd picture">
  <p:cSld name="Two Content and pictur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/>
          <p:nvPr>
            <p:ph idx="2" type="pic"/>
          </p:nvPr>
        </p:nvSpPr>
        <p:spPr>
          <a:xfrm>
            <a:off x="7717409" y="0"/>
            <a:ext cx="4471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7" name="Google Shape;67;p20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640080" y="3172968"/>
            <a:ext cx="5102352" cy="2029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type="title"/>
          </p:nvPr>
        </p:nvSpPr>
        <p:spPr>
          <a:xfrm>
            <a:off x="640080" y="640080"/>
            <a:ext cx="6858000" cy="1700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" name="Google Shape;71;p20"/>
          <p:cNvCxnSpPr/>
          <p:nvPr/>
        </p:nvCxnSpPr>
        <p:spPr>
          <a:xfrm rot="10800000">
            <a:off x="0" y="2667000"/>
            <a:ext cx="7722689" cy="0"/>
          </a:xfrm>
          <a:prstGeom prst="straightConnector1">
            <a:avLst/>
          </a:prstGeom>
          <a:noFill/>
          <a:ln cap="flat" cmpd="sng" w="25400">
            <a:solidFill>
              <a:srgbClr val="341D1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20"/>
          <p:cNvSpPr txBox="1"/>
          <p:nvPr>
            <p:ph idx="3" type="body"/>
          </p:nvPr>
        </p:nvSpPr>
        <p:spPr>
          <a:xfrm>
            <a:off x="8202168" y="3172968"/>
            <a:ext cx="3255264" cy="2688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rgbClr val="F3E8D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3E8D3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 Antiqua"/>
              <a:buNone/>
              <a:defRPr b="0" i="0" sz="4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3E8D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F3E8D3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F3E8D3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F3E8D3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F3E8D3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F3E8D3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F3E8D3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F3E8D3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F3E8D3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000" u="none" cap="none" strike="noStrike">
                <a:solidFill>
                  <a:srgbClr val="F3E8D3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Relationship Id="rId4" Type="http://schemas.openxmlformats.org/officeDocument/2006/relationships/image" Target="../media/image36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gif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gif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2.gif"/><Relationship Id="rId5" Type="http://schemas.openxmlformats.org/officeDocument/2006/relationships/image" Target="../media/image27.gif"/><Relationship Id="rId6" Type="http://schemas.openxmlformats.org/officeDocument/2006/relationships/image" Target="../media/image3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2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oden library" id="114" name="Google Shape;114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15" name="Google Shape;115;p1"/>
          <p:cNvSpPr txBox="1"/>
          <p:nvPr>
            <p:ph type="title"/>
          </p:nvPr>
        </p:nvSpPr>
        <p:spPr>
          <a:xfrm>
            <a:off x="415987" y="2895600"/>
            <a:ext cx="1135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6600"/>
              <a:buFont typeface="Book Antiqua"/>
              <a:buNone/>
            </a:pPr>
            <a:r>
              <a:rPr lang="en-US"/>
              <a:t>Unveiling Literary Insights</a:t>
            </a:r>
            <a:endParaRPr/>
          </a:p>
        </p:txBody>
      </p:sp>
      <p:sp>
        <p:nvSpPr>
          <p:cNvPr id="116" name="Google Shape;116;p1"/>
          <p:cNvSpPr txBox="1"/>
          <p:nvPr>
            <p:ph idx="1" type="body"/>
          </p:nvPr>
        </p:nvSpPr>
        <p:spPr>
          <a:xfrm>
            <a:off x="1380680" y="4901184"/>
            <a:ext cx="9427464" cy="987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0"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HARNESSING THE POWER OF DATA FOR PREDICTIVE MODELING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0"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OF BOOK RATINGS THROUGH LINEAR REGRESSION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2874725" y="6041000"/>
            <a:ext cx="67518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By Ab</a:t>
            </a:r>
            <a:r>
              <a:rPr lang="en-U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dulla Mashaly, </a:t>
            </a:r>
            <a:r>
              <a:rPr lang="en-U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</a:t>
            </a:r>
            <a:r>
              <a:rPr lang="en-U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eremy Magee, Akhil Karandikar, and, Lori Girton 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oden library" id="206" name="Google Shape;206;g2a019ac9e7e_2_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07" name="Google Shape;207;g2a019ac9e7e_2_43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a019ac9e7e_2_43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g2a019ac9e7e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50" y="1037600"/>
            <a:ext cx="6755699" cy="555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a019ac9e7e_2_43"/>
          <p:cNvSpPr txBox="1"/>
          <p:nvPr>
            <p:ph type="title"/>
          </p:nvPr>
        </p:nvSpPr>
        <p:spPr>
          <a:xfrm>
            <a:off x="378930" y="216230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EDA Step 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oden library" id="215" name="Google Shape;215;g2a019ac9e7e_2_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16" name="Google Shape;216;g2a019ac9e7e_2_54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a019ac9e7e_2_54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g2a019ac9e7e_2_54"/>
          <p:cNvSpPr txBox="1"/>
          <p:nvPr>
            <p:ph type="title"/>
          </p:nvPr>
        </p:nvSpPr>
        <p:spPr>
          <a:xfrm rot="150">
            <a:off x="287997" y="424398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 sz="4000"/>
              <a:t>EDA: </a:t>
            </a:r>
            <a:r>
              <a:rPr lang="en-US" sz="4000"/>
              <a:t>Sample 3 Data</a:t>
            </a:r>
            <a:endParaRPr sz="4000"/>
          </a:p>
        </p:txBody>
      </p:sp>
      <p:pic>
        <p:nvPicPr>
          <p:cNvPr id="219" name="Google Shape;219;g2a019ac9e7e_2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50" y="2125250"/>
            <a:ext cx="57531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a019ac9e7e_2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425" y="1008850"/>
            <a:ext cx="5753100" cy="3478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2a019ac9e7e_2_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7157" r="37157" t="0"/>
          <a:stretch/>
        </p:blipFill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26" name="Google Shape;226;g2a019ac9e7e_2_71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a019ac9e7e_2_71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g2a019ac9e7e_2_71"/>
          <p:cNvSpPr txBox="1"/>
          <p:nvPr>
            <p:ph type="title"/>
          </p:nvPr>
        </p:nvSpPr>
        <p:spPr>
          <a:xfrm rot="5400000">
            <a:off x="6336755" y="3001405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EDA: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Sample 3 Data</a:t>
            </a:r>
            <a:endParaRPr/>
          </a:p>
        </p:txBody>
      </p:sp>
      <p:pic>
        <p:nvPicPr>
          <p:cNvPr id="229" name="Google Shape;229;g2a019ac9e7e_2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991350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up of architectural spiral scrolling ornament" id="234" name="Google Shape;234;g2a019ac9e7e_2_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235" name="Google Shape;235;g2a019ac9e7e_2_9"/>
          <p:cNvSpPr txBox="1"/>
          <p:nvPr>
            <p:ph type="title"/>
          </p:nvPr>
        </p:nvSpPr>
        <p:spPr>
          <a:xfrm>
            <a:off x="415988" y="3657600"/>
            <a:ext cx="113568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 Model Optimization &amp; Selection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019ac9e7e_2_85"/>
          <p:cNvSpPr txBox="1"/>
          <p:nvPr>
            <p:ph type="title"/>
          </p:nvPr>
        </p:nvSpPr>
        <p:spPr>
          <a:xfrm>
            <a:off x="640080" y="640080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Model 1: Neural Network</a:t>
            </a:r>
            <a:endParaRPr sz="2800"/>
          </a:p>
        </p:txBody>
      </p:sp>
      <p:pic>
        <p:nvPicPr>
          <p:cNvPr id="241" name="Google Shape;241;g2a019ac9e7e_2_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476" r="5467" t="0"/>
          <a:stretch/>
        </p:blipFill>
        <p:spPr>
          <a:xfrm>
            <a:off x="7578763" y="0"/>
            <a:ext cx="392438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42" name="Google Shape;242;g2a019ac9e7e_2_85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a019ac9e7e_2_85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g2a019ac9e7e_2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369" y="2358025"/>
            <a:ext cx="5492106" cy="36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a019ac9e7e_2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50" y="2375275"/>
            <a:ext cx="5622274" cy="36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019ac9e7e_2_94"/>
          <p:cNvSpPr txBox="1"/>
          <p:nvPr>
            <p:ph type="title"/>
          </p:nvPr>
        </p:nvSpPr>
        <p:spPr>
          <a:xfrm>
            <a:off x="640080" y="640080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Model 1: Neural Network</a:t>
            </a:r>
            <a:endParaRPr sz="2800"/>
          </a:p>
        </p:txBody>
      </p:sp>
      <p:pic>
        <p:nvPicPr>
          <p:cNvPr id="251" name="Google Shape;251;g2a019ac9e7e_2_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476" r="5467" t="0"/>
          <a:stretch/>
        </p:blipFill>
        <p:spPr>
          <a:xfrm>
            <a:off x="7578763" y="0"/>
            <a:ext cx="392438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52" name="Google Shape;252;g2a019ac9e7e_2_94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a019ac9e7e_2_94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g2a019ac9e7e_2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50" y="2234380"/>
            <a:ext cx="6592401" cy="421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019ac9e7e_7_86"/>
          <p:cNvSpPr txBox="1"/>
          <p:nvPr>
            <p:ph type="title"/>
          </p:nvPr>
        </p:nvSpPr>
        <p:spPr>
          <a:xfrm>
            <a:off x="640080" y="640080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Model 1: Neural Network</a:t>
            </a:r>
            <a:endParaRPr sz="2800"/>
          </a:p>
        </p:txBody>
      </p:sp>
      <p:pic>
        <p:nvPicPr>
          <p:cNvPr id="260" name="Google Shape;260;g2a019ac9e7e_7_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476" r="5467" t="0"/>
          <a:stretch/>
        </p:blipFill>
        <p:spPr>
          <a:xfrm>
            <a:off x="7578763" y="0"/>
            <a:ext cx="392438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61" name="Google Shape;261;g2a019ac9e7e_7_86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a019ac9e7e_7_86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g2a019ac9e7e_7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675" y="2197405"/>
            <a:ext cx="5231554" cy="421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019ac9e7e_7_149"/>
          <p:cNvSpPr txBox="1"/>
          <p:nvPr>
            <p:ph type="title"/>
          </p:nvPr>
        </p:nvSpPr>
        <p:spPr>
          <a:xfrm>
            <a:off x="640080" y="640080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Model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Linear Regression</a:t>
            </a:r>
            <a:endParaRPr/>
          </a:p>
        </p:txBody>
      </p:sp>
      <p:pic>
        <p:nvPicPr>
          <p:cNvPr id="269" name="Google Shape;269;g2a019ac9e7e_7_1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679" r="32679" t="0"/>
          <a:stretch/>
        </p:blipFill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70" name="Google Shape;270;g2a019ac9e7e_7_149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a019ac9e7e_7_149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g2a019ac9e7e_7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07" y="2340779"/>
            <a:ext cx="5370025" cy="413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019ac9e7e_7_107"/>
          <p:cNvSpPr txBox="1"/>
          <p:nvPr>
            <p:ph type="title"/>
          </p:nvPr>
        </p:nvSpPr>
        <p:spPr>
          <a:xfrm>
            <a:off x="640080" y="640080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 sz="4100"/>
              <a:t>Model 2: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 sz="4100"/>
              <a:t>Linear Regression (Again)</a:t>
            </a:r>
            <a:endParaRPr sz="4100"/>
          </a:p>
        </p:txBody>
      </p:sp>
      <p:pic>
        <p:nvPicPr>
          <p:cNvPr id="278" name="Google Shape;278;g2a019ac9e7e_7_10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580" r="33583" t="0"/>
          <a:stretch/>
        </p:blipFill>
        <p:spPr>
          <a:xfrm>
            <a:off x="7498074" y="0"/>
            <a:ext cx="400507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79" name="Google Shape;279;g2a019ac9e7e_7_107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a019ac9e7e_7_107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g2a019ac9e7e_7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75" y="2077155"/>
            <a:ext cx="5724975" cy="45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019ac9e7e_7_128"/>
          <p:cNvSpPr txBox="1"/>
          <p:nvPr>
            <p:ph type="title"/>
          </p:nvPr>
        </p:nvSpPr>
        <p:spPr>
          <a:xfrm>
            <a:off x="640080" y="640080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Model 3: Random Forest</a:t>
            </a:r>
            <a:endParaRPr sz="2800"/>
          </a:p>
        </p:txBody>
      </p:sp>
      <p:pic>
        <p:nvPicPr>
          <p:cNvPr id="287" name="Google Shape;287;g2a019ac9e7e_7_1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113" r="33113" t="0"/>
          <a:stretch/>
        </p:blipFill>
        <p:spPr>
          <a:xfrm>
            <a:off x="7498075" y="0"/>
            <a:ext cx="414897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88" name="Google Shape;288;g2a019ac9e7e_7_128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a019ac9e7e_7_128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0" name="Google Shape;290;g2a019ac9e7e_7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775" y="1515475"/>
            <a:ext cx="5495925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>
            <p:ph type="title"/>
          </p:nvPr>
        </p:nvSpPr>
        <p:spPr>
          <a:xfrm>
            <a:off x="525512" y="1327475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 Antiqua"/>
              <a:buNone/>
            </a:pPr>
            <a:r>
              <a:rPr lang="en-US"/>
              <a:t>Our Epic Odyssey</a:t>
            </a:r>
            <a:endParaRPr/>
          </a:p>
        </p:txBody>
      </p:sp>
      <p:sp>
        <p:nvSpPr>
          <p:cNvPr id="123" name="Google Shape;123;p2"/>
          <p:cNvSpPr txBox="1"/>
          <p:nvPr>
            <p:ph idx="1" type="body"/>
          </p:nvPr>
        </p:nvSpPr>
        <p:spPr>
          <a:xfrm>
            <a:off x="1638200" y="2762000"/>
            <a:ext cx="57453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46888" lvl="0" marL="2468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Our first thought was to create a prediction engine, one that takes input from the user and outputs recommended books. Soon we realized some of the issues with such an approach</a:t>
            </a:r>
            <a:endParaRPr/>
          </a:p>
          <a:p>
            <a:pPr indent="-246888" lvl="1" marL="5486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One issue was that we could not measure accuracy of the predictions</a:t>
            </a:r>
            <a:endParaRPr/>
          </a:p>
          <a:p>
            <a:pPr indent="-246888" lvl="0" marL="24688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We pivoted to predicting book ratings given the multitude of data our APIs were giving us.</a:t>
            </a:r>
            <a:endParaRPr/>
          </a:p>
          <a:p>
            <a:pPr indent="-246888" lvl="0" marL="24688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From there we tried several models and tweaks before using a linear regression learning model.</a:t>
            </a:r>
            <a:endParaRPr/>
          </a:p>
          <a:p>
            <a:pPr indent="-246888" lvl="0" marL="24688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In tandem with that we tried a random forest classification, and it worked! There was much rejoicing.</a:t>
            </a:r>
            <a:endParaRPr/>
          </a:p>
          <a:p>
            <a:pPr indent="-246888" lvl="0" marL="24688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Then we finally began our optimization process.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Statue in a building" id="124" name="Google Shape;124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577" y="0"/>
            <a:ext cx="427024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25" name="Google Shape;125;p2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RATINGS</a:t>
            </a:r>
            <a:endParaRPr/>
          </a:p>
        </p:txBody>
      </p:sp>
      <p:sp>
        <p:nvSpPr>
          <p:cNvPr id="126" name="Google Shape;126;p2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566" r="40566" t="0"/>
          <a:stretch/>
        </p:blipFill>
        <p:spPr>
          <a:xfrm>
            <a:off x="91440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225" y="1448848"/>
            <a:ext cx="7397400" cy="521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 txBox="1"/>
          <p:nvPr>
            <p:ph type="title"/>
          </p:nvPr>
        </p:nvSpPr>
        <p:spPr>
          <a:xfrm>
            <a:off x="898233" y="5"/>
            <a:ext cx="7397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 Antiqua"/>
              <a:buNone/>
            </a:pPr>
            <a:r>
              <a:rPr lang="en-US"/>
              <a:t>Random Forest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 Antiqua"/>
              <a:buNone/>
            </a:pPr>
            <a:r>
              <a:rPr lang="en-US" sz="3300"/>
              <a:t>Feature Rankings</a:t>
            </a:r>
            <a:endParaRPr sz="33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"/>
          <p:cNvSpPr txBox="1"/>
          <p:nvPr>
            <p:ph type="title"/>
          </p:nvPr>
        </p:nvSpPr>
        <p:spPr>
          <a:xfrm>
            <a:off x="1214975" y="442651"/>
            <a:ext cx="103602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CBC8"/>
              </a:buClr>
              <a:buSzPts val="4000"/>
              <a:buFont typeface="Book Antiqua"/>
              <a:buNone/>
            </a:pPr>
            <a:r>
              <a:rPr lang="en-US" sz="3400"/>
              <a:t>BUT YOU, BRAVE AND ADEPT FROM THIS DAY ON . . . THERE’S HOPE THAT YOU WILL REACH YOUR GOAL . . . THE JOURNEY THAT STIRS YOU NOW IS NOT FAR OFF.</a:t>
            </a:r>
            <a:endParaRPr sz="3400"/>
          </a:p>
        </p:txBody>
      </p:sp>
      <p:sp>
        <p:nvSpPr>
          <p:cNvPr id="303" name="Google Shape;303;p7"/>
          <p:cNvSpPr txBox="1"/>
          <p:nvPr/>
        </p:nvSpPr>
        <p:spPr>
          <a:xfrm>
            <a:off x="76162" y="166269"/>
            <a:ext cx="1295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B6645A"/>
                </a:solidFill>
                <a:latin typeface="Gill Sans"/>
                <a:ea typeface="Gill Sans"/>
                <a:cs typeface="Gill Sans"/>
                <a:sym typeface="Gill Sans"/>
              </a:rPr>
              <a:t>“</a:t>
            </a:r>
            <a:endParaRPr b="1" i="0" sz="10000" u="none" cap="none" strike="noStrike">
              <a:solidFill>
                <a:srgbClr val="B6645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11197328" y="270429"/>
            <a:ext cx="991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B6645A"/>
                </a:solidFill>
                <a:latin typeface="Gill Sans"/>
                <a:ea typeface="Gill Sans"/>
                <a:cs typeface="Gill Sans"/>
                <a:sym typeface="Gill Sans"/>
              </a:rPr>
              <a:t>”</a:t>
            </a:r>
            <a:endParaRPr b="1" i="0" sz="10000" u="none" cap="none" strike="noStrike">
              <a:solidFill>
                <a:srgbClr val="B6645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p7"/>
          <p:cNvSpPr txBox="1"/>
          <p:nvPr>
            <p:ph idx="1" type="body"/>
          </p:nvPr>
        </p:nvSpPr>
        <p:spPr>
          <a:xfrm>
            <a:off x="7606425" y="5690119"/>
            <a:ext cx="4494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FFD04B"/>
                </a:solidFill>
                <a:latin typeface="Gill Sans"/>
                <a:ea typeface="Gill Sans"/>
                <a:cs typeface="Gill Sans"/>
                <a:sym typeface="Gill Sans"/>
              </a:rPr>
              <a:t>- HOMER, THE ODYSSEY</a:t>
            </a:r>
            <a:endParaRPr/>
          </a:p>
        </p:txBody>
      </p:sp>
      <p:pic>
        <p:nvPicPr>
          <p:cNvPr id="306" name="Google Shape;30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225" y="3074425"/>
            <a:ext cx="2815200" cy="28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ues along the top of a building" id="311" name="Google Shape;311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312" name="Google Shape;312;p10"/>
          <p:cNvSpPr txBox="1"/>
          <p:nvPr>
            <p:ph type="title"/>
          </p:nvPr>
        </p:nvSpPr>
        <p:spPr>
          <a:xfrm>
            <a:off x="387324" y="163550"/>
            <a:ext cx="3894900" cy="2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 u="sng"/>
              <a:t>CITATIONS</a:t>
            </a:r>
            <a:endParaRPr u="sng"/>
          </a:p>
        </p:txBody>
      </p:sp>
      <p:sp>
        <p:nvSpPr>
          <p:cNvPr id="313" name="Google Shape;313;p10"/>
          <p:cNvSpPr txBox="1"/>
          <p:nvPr>
            <p:ph idx="1" type="body"/>
          </p:nvPr>
        </p:nvSpPr>
        <p:spPr>
          <a:xfrm>
            <a:off x="4282228" y="850260"/>
            <a:ext cx="2277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ARTICLES</a:t>
            </a:r>
            <a:endParaRPr/>
          </a:p>
        </p:txBody>
      </p:sp>
      <p:sp>
        <p:nvSpPr>
          <p:cNvPr id="314" name="Google Shape;314;p10"/>
          <p:cNvSpPr txBox="1"/>
          <p:nvPr>
            <p:ph idx="4" type="body"/>
          </p:nvPr>
        </p:nvSpPr>
        <p:spPr>
          <a:xfrm>
            <a:off x="4338378" y="3142438"/>
            <a:ext cx="2277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15" name="Google Shape;315;p10"/>
          <p:cNvSpPr txBox="1"/>
          <p:nvPr>
            <p:ph idx="5" type="body"/>
          </p:nvPr>
        </p:nvSpPr>
        <p:spPr>
          <a:xfrm>
            <a:off x="4115850" y="3716850"/>
            <a:ext cx="58722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6888" lvl="0" marL="24688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600"/>
              <a:buChar char="•"/>
            </a:pPr>
            <a:r>
              <a:rPr lang="en-US"/>
              <a:t>Wan, Mengting. (2023).goodreads.GitHub.https://github.com/MengtingWan/goodreads</a:t>
            </a:r>
            <a:endParaRPr/>
          </a:p>
          <a:p>
            <a:pPr indent="-246888" lvl="0" marL="24688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Ahmad. (2023, October). Goodreads Book Reviews, Version 1. Retrieved November 22, 2023 from https://www.kaggle.com/datasets/pypiahmad/goodreads-book-reviews1</a:t>
            </a:r>
            <a:endParaRPr/>
          </a:p>
          <a:p>
            <a:pPr indent="-145288" lvl="0" marL="24688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600"/>
              <a:buNone/>
            </a:pPr>
            <a:r>
              <a:t/>
            </a:r>
            <a:endParaRPr/>
          </a:p>
          <a:p>
            <a:pPr indent="-145288" lvl="0" marL="24688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600"/>
              <a:buNone/>
            </a:pPr>
            <a:r>
              <a:t/>
            </a:r>
            <a:endParaRPr/>
          </a:p>
          <a:p>
            <a:pPr indent="-145288" lvl="0" marL="24688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600"/>
              <a:buNone/>
            </a:pPr>
            <a:r>
              <a:t/>
            </a:r>
            <a:endParaRPr/>
          </a:p>
          <a:p>
            <a:pPr indent="-145288" lvl="0" marL="24688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16" name="Google Shape;316;p10"/>
          <p:cNvSpPr txBox="1"/>
          <p:nvPr/>
        </p:nvSpPr>
        <p:spPr>
          <a:xfrm>
            <a:off x="4338382" y="1324775"/>
            <a:ext cx="55020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6888" lvl="0" marL="246888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1600"/>
              <a:buChar char="•"/>
            </a:pPr>
            <a:r>
              <a:rPr lang="en-US" sz="1600">
                <a:solidFill>
                  <a:srgbClr val="F3E8D3"/>
                </a:solidFill>
                <a:latin typeface="Gill Sans"/>
                <a:ea typeface="Gill Sans"/>
                <a:cs typeface="Gill Sans"/>
                <a:sym typeface="Gill Sans"/>
              </a:rPr>
              <a:t>Mengting Wan, Julian McAuley, “Item Recommendation on Monotonic Behavior Chains”, in RecSys’18 [bibtex}</a:t>
            </a:r>
            <a:endParaRPr sz="1600">
              <a:solidFill>
                <a:srgbClr val="F3E8D3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46888" lvl="0" marL="246888" rtl="0" algn="l"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600"/>
              <a:buChar char="•"/>
            </a:pPr>
            <a:r>
              <a:rPr lang="en-US" sz="1600">
                <a:solidFill>
                  <a:srgbClr val="F3E8D3"/>
                </a:solidFill>
                <a:latin typeface="Gill Sans"/>
                <a:ea typeface="Gill Sans"/>
                <a:cs typeface="Gill Sans"/>
                <a:sym typeface="Gill Sans"/>
              </a:rPr>
              <a:t>Mengting Wan, Rishabh Misra, Ndapa Nakashole, Julian McAuley, “Fine-Grained Spoiler Detection from Large-Scale Review Corpora”, in ACL’19 [bibtex]</a:t>
            </a:r>
            <a:endParaRPr sz="1600">
              <a:solidFill>
                <a:srgbClr val="F3E8D3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ues along the top of a building" id="321" name="Google Shape;321;g2a019ac9e7e_7_1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322" name="Google Shape;322;g2a019ac9e7e_7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525" y="2506850"/>
            <a:ext cx="7225550" cy="40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a019ac9e7e_7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5724" y="1782725"/>
            <a:ext cx="2162297" cy="44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a019ac9e7e_7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574" y="1903825"/>
            <a:ext cx="2162297" cy="44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a019ac9e7e_7_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1838" y="626050"/>
            <a:ext cx="26289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4178808" y="640080"/>
            <a:ext cx="7397496" cy="1773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 Antiqua"/>
              <a:buNone/>
            </a:pPr>
            <a:r>
              <a:rPr lang="en-US"/>
              <a:t>Let’s look at some </a:t>
            </a:r>
            <a:br>
              <a:rPr lang="en-US"/>
            </a:br>
            <a:r>
              <a:rPr lang="en-US"/>
              <a:t>Sample Data!</a:t>
            </a:r>
            <a:endParaRPr/>
          </a:p>
        </p:txBody>
      </p:sp>
      <p:pic>
        <p:nvPicPr>
          <p:cNvPr descr="Hardcover books" id="132" name="Google Shape;132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5584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33" name="Google Shape;133;p3"/>
          <p:cNvSpPr txBox="1"/>
          <p:nvPr>
            <p:ph idx="3" type="body"/>
          </p:nvPr>
        </p:nvSpPr>
        <p:spPr>
          <a:xfrm>
            <a:off x="3489937" y="2767836"/>
            <a:ext cx="73974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6888" lvl="0" marL="2468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Our API was from Goodreads (via Kaggle), an open data source with multitudes of information about a given book. </a:t>
            </a:r>
            <a:endParaRPr/>
          </a:p>
          <a:p>
            <a:pPr indent="-246888" lvl="0" marL="246888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This dataset i</a:t>
            </a:r>
            <a:r>
              <a:rPr lang="en-US" sz="1600"/>
              <a:t>ncludes everything about each book from ISBN, average author ratings, number of times a book appears on a to-read list, number of pages, etc.</a:t>
            </a:r>
            <a:endParaRPr/>
          </a:p>
        </p:txBody>
      </p:sp>
      <p:sp>
        <p:nvSpPr>
          <p:cNvPr id="134" name="Google Shape;134;p3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</p:txBody>
      </p:sp>
      <p:sp>
        <p:nvSpPr>
          <p:cNvPr id="135" name="Google Shape;135;p3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875" y="3938124"/>
            <a:ext cx="3279546" cy="291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up of architectural spiral scrolling ornament" id="141" name="Google Shape;141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42" name="Google Shape;142;p4"/>
          <p:cNvSpPr txBox="1"/>
          <p:nvPr>
            <p:ph type="title"/>
          </p:nvPr>
        </p:nvSpPr>
        <p:spPr>
          <a:xfrm>
            <a:off x="415988" y="3657600"/>
            <a:ext cx="11356848" cy="941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 Data Collection and Cleaning</a:t>
            </a:r>
            <a:endParaRPr/>
          </a:p>
        </p:txBody>
      </p:sp>
      <p:sp>
        <p:nvSpPr>
          <p:cNvPr id="143" name="Google Shape;143;p4"/>
          <p:cNvSpPr txBox="1"/>
          <p:nvPr>
            <p:ph idx="1" type="body"/>
          </p:nvPr>
        </p:nvSpPr>
        <p:spPr>
          <a:xfrm>
            <a:off x="1380680" y="5129784"/>
            <a:ext cx="9427464" cy="987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PYSPARK AND SQL!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riety of books on shelves in library" id="148" name="Google Shape;148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6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49" name="Google Shape;149;p5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5"/>
          <p:cNvSpPr txBox="1"/>
          <p:nvPr>
            <p:ph idx="3" type="body"/>
          </p:nvPr>
        </p:nvSpPr>
        <p:spPr>
          <a:xfrm>
            <a:off x="1019025" y="3429000"/>
            <a:ext cx="6562200" cy="14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6888" lvl="0" marL="2468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>
                <a:solidFill>
                  <a:schemeClr val="lt1"/>
                </a:solidFill>
              </a:rPr>
              <a:t>Our initial dataset had a size of 2 GB, which was unwieldy for the computing power and memory we have on hand.</a:t>
            </a:r>
            <a:endParaRPr>
              <a:solidFill>
                <a:schemeClr val="lt1"/>
              </a:solidFill>
            </a:endParaRPr>
          </a:p>
          <a:p>
            <a:pPr indent="-246888" lvl="0" marL="24688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>
                <a:solidFill>
                  <a:schemeClr val="lt1"/>
                </a:solidFill>
              </a:rPr>
              <a:t>PySpark was irreplaceable for caching our info into a manageable dataframe so that we could decide on necessary features for our model.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5"/>
          <p:cNvSpPr txBox="1"/>
          <p:nvPr>
            <p:ph type="title"/>
          </p:nvPr>
        </p:nvSpPr>
        <p:spPr>
          <a:xfrm>
            <a:off x="7162504" y="612849"/>
            <a:ext cx="1490060" cy="908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41D10"/>
              </a:buClr>
              <a:buSzPts val="4800"/>
              <a:buFont typeface="Book Antiqua"/>
              <a:buNone/>
            </a:pPr>
            <a:r>
              <a:t/>
            </a:r>
            <a:endParaRPr/>
          </a:p>
        </p:txBody>
      </p:sp>
      <p:pic>
        <p:nvPicPr>
          <p:cNvPr descr="PySpark for Data Science (Part 1) | by Krishna K | Medium" id="152" name="Google Shape;1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0516" y="413803"/>
            <a:ext cx="6482810" cy="237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8918" y="2384975"/>
            <a:ext cx="3903157" cy="2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/>
          <p:nvPr>
            <p:ph type="title"/>
          </p:nvPr>
        </p:nvSpPr>
        <p:spPr>
          <a:xfrm>
            <a:off x="640080" y="640080"/>
            <a:ext cx="6858000" cy="1700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 sz="4800">
                <a:solidFill>
                  <a:srgbClr val="F3E8D3"/>
                </a:solidFill>
              </a:rPr>
              <a:t>DATA CLEANING:</a:t>
            </a:r>
            <a:br>
              <a:rPr lang="en-US" sz="4800">
                <a:solidFill>
                  <a:srgbClr val="F3E8D3"/>
                </a:solidFill>
              </a:rPr>
            </a:br>
            <a:r>
              <a:rPr lang="en-US" sz="2800">
                <a:solidFill>
                  <a:srgbClr val="F3E8D3"/>
                </a:solidFill>
              </a:rPr>
              <a:t>WHAT THE HECK IS THAT?!</a:t>
            </a:r>
            <a:endParaRPr sz="2800"/>
          </a:p>
        </p:txBody>
      </p:sp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640080" y="2679192"/>
            <a:ext cx="7242048" cy="1170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6888" lvl="0" marL="2468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1800"/>
              <a:buChar char="•"/>
            </a:pPr>
            <a:r>
              <a:rPr lang="en-US" sz="1800"/>
              <a:t>Data cleaning is necessary for the proper EDA needed to make a model</a:t>
            </a:r>
            <a:endParaRPr/>
          </a:p>
          <a:p>
            <a:pPr indent="-246888" lvl="0" marL="246888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800"/>
              <a:buChar char="•"/>
            </a:pPr>
            <a:r>
              <a:rPr lang="en-US" sz="1800"/>
              <a:t>We cleaned the data and found many curious and odd entries:</a:t>
            </a:r>
            <a:endParaRPr/>
          </a:p>
          <a:p>
            <a:pPr indent="-246888" lvl="0" marL="246888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800"/>
              <a:buChar char="•"/>
            </a:pPr>
            <a:r>
              <a:rPr lang="en-US" sz="1800"/>
              <a:t>Some examples:</a:t>
            </a:r>
            <a:endParaRPr/>
          </a:p>
          <a:p>
            <a:pPr indent="-132588" lvl="0" marL="246888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E8D3"/>
              </a:buClr>
              <a:buSzPts val="1800"/>
              <a:buNone/>
            </a:pPr>
            <a:r>
              <a:t/>
            </a:r>
            <a:endParaRPr sz="1800"/>
          </a:p>
        </p:txBody>
      </p:sp>
      <p:grpSp>
        <p:nvGrpSpPr>
          <p:cNvPr id="160" name="Google Shape;160;p6"/>
          <p:cNvGrpSpPr/>
          <p:nvPr/>
        </p:nvGrpSpPr>
        <p:grpSpPr>
          <a:xfrm>
            <a:off x="642026" y="4070803"/>
            <a:ext cx="7237648" cy="2108881"/>
            <a:chOff x="2263" y="11565"/>
            <a:chExt cx="7237648" cy="2108881"/>
          </a:xfrm>
        </p:grpSpPr>
        <p:sp>
          <p:nvSpPr>
            <p:cNvPr id="161" name="Google Shape;161;p6"/>
            <p:cNvSpPr/>
            <p:nvPr/>
          </p:nvSpPr>
          <p:spPr>
            <a:xfrm>
              <a:off x="2263" y="11565"/>
              <a:ext cx="2206600" cy="8352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rgbClr val="341D1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2263" y="11565"/>
              <a:ext cx="2206600" cy="8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1D10"/>
                </a:buClr>
                <a:buSzPts val="1600"/>
                <a:buFont typeface="Gill Sans"/>
                <a:buNone/>
              </a:pPr>
              <a:r>
                <a:rPr b="0" i="0" lang="en-US" sz="1600" u="none" cap="none" strike="noStrike">
                  <a:solidFill>
                    <a:srgbClr val="341D10"/>
                  </a:solidFill>
                  <a:latin typeface="Gill Sans"/>
                  <a:ea typeface="Gill Sans"/>
                  <a:cs typeface="Gill Sans"/>
                  <a:sym typeface="Gill Sans"/>
                </a:rPr>
                <a:t>Page Count</a:t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2263" y="846766"/>
              <a:ext cx="2206600" cy="1273680"/>
            </a:xfrm>
            <a:prstGeom prst="rect">
              <a:avLst/>
            </a:prstGeom>
            <a:noFill/>
            <a:ln cap="flat" cmpd="sng" w="19050">
              <a:solidFill>
                <a:srgbClr val="341D1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2263" y="846766"/>
              <a:ext cx="2206600" cy="1273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6000" lIns="274300" spcFirstLastPara="1" rIns="85325" wrap="square" tIns="1828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E8D3"/>
                </a:buClr>
                <a:buSzPts val="1200"/>
                <a:buFont typeface="Gill Sans"/>
                <a:buChar char="•"/>
              </a:pPr>
              <a:r>
                <a:rPr b="0" i="0" lang="en-US" sz="1200" u="none" cap="none" strike="noStrike">
                  <a:solidFill>
                    <a:srgbClr val="F3E8D3"/>
                  </a:solidFill>
                  <a:latin typeface="Gill Sans"/>
                  <a:ea typeface="Gill Sans"/>
                  <a:cs typeface="Gill Sans"/>
                  <a:sym typeface="Gill Sans"/>
                </a:rPr>
                <a:t>0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F3E8D3"/>
                </a:buClr>
                <a:buSzPts val="1200"/>
                <a:buFont typeface="Gill Sans"/>
                <a:buChar char="•"/>
              </a:pPr>
              <a:r>
                <a:rPr b="0" i="0" lang="en-US" sz="1200" u="none" cap="none" strike="noStrike">
                  <a:solidFill>
                    <a:srgbClr val="F3E8D3"/>
                  </a:solidFill>
                  <a:latin typeface="Gill Sans"/>
                  <a:ea typeface="Gill Sans"/>
                  <a:cs typeface="Gill Sans"/>
                  <a:sym typeface="Gill Sans"/>
                </a:rPr>
                <a:t>8,345</a:t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2517787" y="11565"/>
              <a:ext cx="2206600" cy="8352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rgbClr val="341D1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 txBox="1"/>
            <p:nvPr/>
          </p:nvSpPr>
          <p:spPr>
            <a:xfrm>
              <a:off x="2517787" y="11565"/>
              <a:ext cx="2206600" cy="8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1D10"/>
                </a:buClr>
                <a:buSzPts val="1600"/>
                <a:buFont typeface="Gill Sans"/>
                <a:buNone/>
              </a:pPr>
              <a:r>
                <a:rPr b="0" i="0" lang="en-US" sz="1600" u="none" cap="none" strike="noStrike">
                  <a:solidFill>
                    <a:srgbClr val="341D10"/>
                  </a:solidFill>
                  <a:latin typeface="Gill Sans"/>
                  <a:ea typeface="Gill Sans"/>
                  <a:cs typeface="Gill Sans"/>
                  <a:sym typeface="Gill Sans"/>
                </a:rPr>
                <a:t>Published Year</a:t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2517787" y="846766"/>
              <a:ext cx="2206600" cy="1273680"/>
            </a:xfrm>
            <a:prstGeom prst="rect">
              <a:avLst/>
            </a:prstGeom>
            <a:noFill/>
            <a:ln cap="flat" cmpd="sng" w="19050">
              <a:solidFill>
                <a:srgbClr val="341D1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2517787" y="846766"/>
              <a:ext cx="2206600" cy="1273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6000" lIns="274300" spcFirstLastPara="1" rIns="109725" wrap="square" tIns="1828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E8D3"/>
                </a:buClr>
                <a:buSzPts val="1200"/>
                <a:buFont typeface="Gill Sans"/>
                <a:buChar char="•"/>
              </a:pPr>
              <a:r>
                <a:rPr b="0" i="0" lang="en-US" sz="1200" u="none" cap="none" strike="noStrike">
                  <a:solidFill>
                    <a:srgbClr val="F3E8D3"/>
                  </a:solidFill>
                  <a:latin typeface="Gill Sans"/>
                  <a:ea typeface="Gill Sans"/>
                  <a:cs typeface="Gill Sans"/>
                  <a:sym typeface="Gill Sans"/>
                </a:rPr>
                <a:t>5 (yes, 5)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F3E8D3"/>
                </a:buClr>
                <a:buSzPts val="1200"/>
                <a:buFont typeface="Gill Sans"/>
                <a:buChar char="•"/>
              </a:pPr>
              <a:r>
                <a:rPr b="0" i="0" lang="en-US" sz="1200" u="none" cap="none" strike="noStrike">
                  <a:solidFill>
                    <a:srgbClr val="F3E8D3"/>
                  </a:solidFill>
                  <a:latin typeface="Gill Sans"/>
                  <a:ea typeface="Gill Sans"/>
                  <a:cs typeface="Gill Sans"/>
                  <a:sym typeface="Gill Sans"/>
                </a:rPr>
                <a:t>56204</a:t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5033311" y="11565"/>
              <a:ext cx="2206600" cy="8352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rgbClr val="341D1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 txBox="1"/>
            <p:nvPr/>
          </p:nvSpPr>
          <p:spPr>
            <a:xfrm>
              <a:off x="5033311" y="11565"/>
              <a:ext cx="2206600" cy="8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1D10"/>
                </a:buClr>
                <a:buSzPts val="1600"/>
                <a:buFont typeface="Gill Sans"/>
                <a:buNone/>
              </a:pPr>
              <a:r>
                <a:rPr b="0" i="0" lang="en-US" sz="1600" u="none" cap="none" strike="noStrike">
                  <a:solidFill>
                    <a:srgbClr val="341D10"/>
                  </a:solidFill>
                  <a:latin typeface="Gill Sans"/>
                  <a:ea typeface="Gill Sans"/>
                  <a:cs typeface="Gill Sans"/>
                  <a:sym typeface="Gill Sans"/>
                </a:rPr>
                <a:t>Ratings</a:t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033311" y="846766"/>
              <a:ext cx="2206600" cy="1273680"/>
            </a:xfrm>
            <a:prstGeom prst="rect">
              <a:avLst/>
            </a:prstGeom>
            <a:noFill/>
            <a:ln cap="flat" cmpd="sng" w="19050">
              <a:solidFill>
                <a:srgbClr val="341D1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 txBox="1"/>
            <p:nvPr/>
          </p:nvSpPr>
          <p:spPr>
            <a:xfrm>
              <a:off x="5033311" y="846766"/>
              <a:ext cx="2206600" cy="1273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6000" lIns="274300" spcFirstLastPara="1" rIns="85325" wrap="square" tIns="1828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E8D3"/>
                </a:buClr>
                <a:buSzPts val="1200"/>
                <a:buFont typeface="Gill Sans"/>
                <a:buChar char="•"/>
              </a:pPr>
              <a:r>
                <a:rPr b="0" i="0" lang="en-US" sz="1200" u="none" cap="none" strike="noStrike">
                  <a:solidFill>
                    <a:srgbClr val="F3E8D3"/>
                  </a:solidFill>
                  <a:latin typeface="Gill Sans"/>
                  <a:ea typeface="Gill Sans"/>
                  <a:cs typeface="Gill Sans"/>
                  <a:sym typeface="Gill Sans"/>
                </a:rPr>
                <a:t> 0 (that’s just mean)</a:t>
              </a:r>
              <a:endParaRPr/>
            </a:p>
          </p:txBody>
        </p:sp>
      </p:grpSp>
      <p:pic>
        <p:nvPicPr>
          <p:cNvPr id="173" name="Google Shape;173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1133" r="31133" t="0"/>
          <a:stretch/>
        </p:blipFill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74" name="Google Shape;174;p6"/>
          <p:cNvSpPr txBox="1"/>
          <p:nvPr>
            <p:ph idx="11" type="ftr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"/>
          <p:cNvSpPr txBox="1"/>
          <p:nvPr>
            <p:ph idx="12" type="sldNum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up of architectural spiral scrolling ornament" id="180" name="Google Shape;180;g2a019ac9e7e_2_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81" name="Google Shape;181;g2a019ac9e7e_2_3"/>
          <p:cNvSpPr txBox="1"/>
          <p:nvPr>
            <p:ph type="title"/>
          </p:nvPr>
        </p:nvSpPr>
        <p:spPr>
          <a:xfrm>
            <a:off x="415988" y="3657600"/>
            <a:ext cx="113568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 Data Exploration &amp; Analysis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019ac9e7e_2_27"/>
          <p:cNvSpPr txBox="1"/>
          <p:nvPr>
            <p:ph type="title"/>
          </p:nvPr>
        </p:nvSpPr>
        <p:spPr>
          <a:xfrm>
            <a:off x="640080" y="640080"/>
            <a:ext cx="6858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:</a:t>
            </a:r>
            <a:endParaRPr sz="2800"/>
          </a:p>
        </p:txBody>
      </p:sp>
      <p:pic>
        <p:nvPicPr>
          <p:cNvPr descr="Wooden library" id="187" name="Google Shape;187;g2a019ac9e7e_2_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88" name="Google Shape;188;g2a019ac9e7e_2_27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a019ac9e7e_2_27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g2a019ac9e7e_2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75" y="910888"/>
            <a:ext cx="4411650" cy="33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a019ac9e7e_2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825" y="2771400"/>
            <a:ext cx="4205407" cy="31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a019ac9e7e_2_27"/>
          <p:cNvSpPr txBox="1"/>
          <p:nvPr>
            <p:ph type="title"/>
          </p:nvPr>
        </p:nvSpPr>
        <p:spPr>
          <a:xfrm>
            <a:off x="5631074" y="362800"/>
            <a:ext cx="26799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Step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oden library" id="197" name="Google Shape;197;g2a019ac9e7e_2_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98" name="Google Shape;198;g2a019ac9e7e_2_35"/>
          <p:cNvSpPr txBox="1"/>
          <p:nvPr>
            <p:ph idx="11" type="ftr"/>
          </p:nvPr>
        </p:nvSpPr>
        <p:spPr>
          <a:xfrm rot="5400000">
            <a:off x="11183064" y="5413152"/>
            <a:ext cx="129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BOOKS  RATINGS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a019ac9e7e_2_35"/>
          <p:cNvSpPr txBox="1"/>
          <p:nvPr>
            <p:ph idx="12" type="sldNum"/>
          </p:nvPr>
        </p:nvSpPr>
        <p:spPr>
          <a:xfrm>
            <a:off x="11565572" y="6245352"/>
            <a:ext cx="54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g2a019ac9e7e_2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425" y="1649848"/>
            <a:ext cx="5003325" cy="44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a019ac9e7e_2_35"/>
          <p:cNvSpPr txBox="1"/>
          <p:nvPr>
            <p:ph type="title"/>
          </p:nvPr>
        </p:nvSpPr>
        <p:spPr>
          <a:xfrm>
            <a:off x="445100" y="282975"/>
            <a:ext cx="34098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3E8D3"/>
              </a:buClr>
              <a:buSzPts val="4800"/>
              <a:buFont typeface="Book Antiqua"/>
              <a:buNone/>
            </a:pPr>
            <a:r>
              <a:rPr lang="en-US"/>
              <a:t>EDA Step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ooksClassic_16x9">
      <a:dk1>
        <a:srgbClr val="6A3A20"/>
      </a:dk1>
      <a:lt1>
        <a:srgbClr val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2023-02-08T23:50:40Z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